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459" r:id="rId4"/>
    <p:sldId id="460" r:id="rId5"/>
    <p:sldId id="461" r:id="rId6"/>
    <p:sldId id="462" r:id="rId7"/>
    <p:sldId id="464" r:id="rId8"/>
    <p:sldId id="463" r:id="rId9"/>
    <p:sldId id="278"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90" autoAdjust="0"/>
    <p:restoredTop sz="94660"/>
  </p:normalViewPr>
  <p:slideViewPr>
    <p:cSldViewPr snapToGrid="0">
      <p:cViewPr varScale="1">
        <p:scale>
          <a:sx n="87" d="100"/>
          <a:sy n="87" d="100"/>
        </p:scale>
        <p:origin x="-342"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2022-10-01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a:t>Geometric interpretations of vectors</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a:t>Geometric interpretations of vectors</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a:t>Geometric interpretations of vectors</a:t>
            </a:r>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CA"/>
              <a:t>Geometric interpretations of vectors</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CA"/>
              <a:t>Geometric interpretations of vectors</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CA"/>
              <a:t>Geometric interpretations of vectors</a:t>
            </a:r>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CA"/>
              <a:t>Geometric interpretations of vectors</a:t>
            </a:r>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a:t>Geometric interpretations of vectors</a:t>
            </a:r>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a:t>Geometric interpretations of vectors</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a:t>Geometric interpretations of vectors</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a:t>Geometric interpretations of vectors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wav"/><Relationship Id="rId7" Type="http://schemas.openxmlformats.org/officeDocument/2006/relationships/image" Target="../media/image10.wmf"/><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4.wav"/><Relationship Id="rId7" Type="http://schemas.openxmlformats.org/officeDocument/2006/relationships/image" Target="../media/image12.wmf"/><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oleObject" Target="../embeddings/oleObject2.bin"/><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5.wav"/><Relationship Id="rId7" Type="http://schemas.openxmlformats.org/officeDocument/2006/relationships/image" Target="../media/image14.wmf"/><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oleObject" Target="../embeddings/oleObject3.bin"/><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6.wav"/><Relationship Id="rId7" Type="http://schemas.openxmlformats.org/officeDocument/2006/relationships/image" Target="../media/image16.wmf"/><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oleObject" Target="../embeddings/oleObject4.bin"/><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7.wav"/><Relationship Id="rId7" Type="http://schemas.openxmlformats.org/officeDocument/2006/relationships/image" Target="../media/image18.wmf"/><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oleObject" Target="../embeddings/oleObject5.bin"/><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media8.wav"/><Relationship Id="rId7" Type="http://schemas.openxmlformats.org/officeDocument/2006/relationships/oleObject" Target="../embeddings/oleObject7.bin"/><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19.wmf"/><Relationship Id="rId11" Type="http://schemas.openxmlformats.org/officeDocument/2006/relationships/image" Target="../media/image11.png"/><Relationship Id="rId5" Type="http://schemas.openxmlformats.org/officeDocument/2006/relationships/oleObject" Target="../embeddings/oleObject6.bin"/><Relationship Id="rId10" Type="http://schemas.openxmlformats.org/officeDocument/2006/relationships/image" Target="../media/image21.wmf"/><Relationship Id="rId4" Type="http://schemas.openxmlformats.org/officeDocument/2006/relationships/slideLayout" Target="../slideLayouts/slideLayout2.xml"/><Relationship Id="rId9"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Geometric interpretation of real higher-dimensional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1745"/>
    </mc:Choice>
    <mc:Fallback xmlns="">
      <p:transition spd="slow" advTm="11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[1]	https://en.wikipedia.org/wiki/Linear_algebra</a:t>
            </a:r>
          </a:p>
        </p:txBody>
      </p:sp>
      <p:sp>
        <p:nvSpPr>
          <p:cNvPr id="4" name="Footer Placeholder 3"/>
          <p:cNvSpPr>
            <a:spLocks noGrp="1"/>
          </p:cNvSpPr>
          <p:nvPr>
            <p:ph type="ftr" sz="quarter" idx="11"/>
          </p:nvPr>
        </p:nvSpPr>
        <p:spPr/>
        <p:txBody>
          <a:bodyPr/>
          <a:lstStyle/>
          <a:p>
            <a:r>
              <a:rPr lang="en-CA"/>
              <a:t>Geometric interpretations of vectors</a:t>
            </a:r>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46"/>
    </mc:Choice>
    <mc:Fallback xmlns="">
      <p:transition spd="slow" advTm="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CA" sz="1800" dirty="0"/>
              <a:t>None so far.</a:t>
            </a:r>
          </a:p>
        </p:txBody>
      </p:sp>
      <p:sp>
        <p:nvSpPr>
          <p:cNvPr id="4" name="Footer Placeholder 3"/>
          <p:cNvSpPr>
            <a:spLocks noGrp="1"/>
          </p:cNvSpPr>
          <p:nvPr>
            <p:ph type="ftr" sz="quarter" idx="11"/>
          </p:nvPr>
        </p:nvSpPr>
        <p:spPr/>
        <p:txBody>
          <a:bodyPr/>
          <a:lstStyle/>
          <a:p>
            <a:r>
              <a:rPr lang="en-CA"/>
              <a:t>Geometric interpretations of vectors</a:t>
            </a:r>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710"/>
    </mc:Choice>
    <mc:Fallback xmlns="">
      <p:transition spd="slow" advTm="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a:t>
            </a:r>
          </a:p>
          <a:p>
            <a:pPr marL="0" indent="0">
              <a:buNone/>
            </a:pPr>
            <a:endParaRPr lang="en-CA" sz="180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a:t>Geometric interpretations of vectors</a:t>
            </a:r>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422"/>
    </mc:Choice>
    <mc:Fallback xmlns="">
      <p:transition spd="slow" advTm="1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a:t>Geometric interpretations of vectors</a:t>
            </a:r>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940"/>
    </mc:Choice>
    <mc:Fallback xmlns="">
      <p:transition spd="slow" advTm="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Discuss the issues of visualizing 4-dimensional vectors</a:t>
            </a:r>
          </a:p>
          <a:p>
            <a:pPr lvl="1"/>
            <a:r>
              <a:rPr lang="en-US" dirty="0"/>
              <a:t>Consider interpretations of higher-dimensional vectors</a:t>
            </a:r>
            <a:endParaRPr lang="en-US" i="1" baseline="300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a:t>Geometric interpretations of vectors</a:t>
            </a:r>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1845"/>
    </mc:Choice>
    <mc:Fallback xmlns="">
      <p:transition spd="slow" advTm="2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4-dimensional vectors</a:t>
            </a:r>
            <a:endParaRPr lang="en-CA" dirty="0"/>
          </a:p>
        </p:txBody>
      </p:sp>
      <p:sp>
        <p:nvSpPr>
          <p:cNvPr id="3" name="Content Placeholder 2"/>
          <p:cNvSpPr>
            <a:spLocks noGrp="1"/>
          </p:cNvSpPr>
          <p:nvPr>
            <p:ph idx="1"/>
          </p:nvPr>
        </p:nvSpPr>
        <p:spPr/>
        <p:txBody>
          <a:bodyPr/>
          <a:lstStyle/>
          <a:p>
            <a:r>
              <a:rPr lang="en-US" dirty="0"/>
              <a:t>It is interesting to interpret a 4</a:t>
            </a:r>
            <a:r>
              <a:rPr lang="en-US" baseline="30000" dirty="0"/>
              <a:t>th</a:t>
            </a:r>
            <a:r>
              <a:rPr lang="en-US" dirty="0"/>
              <a:t> entry as time</a:t>
            </a:r>
          </a:p>
          <a:p>
            <a:pPr lvl="1"/>
            <a:r>
              <a:rPr lang="en-US" dirty="0"/>
              <a:t>This vector is 1.3 seconds into the future</a:t>
            </a:r>
          </a:p>
        </p:txBody>
      </p:sp>
      <p:sp>
        <p:nvSpPr>
          <p:cNvPr id="4" name="Footer Placeholder 3"/>
          <p:cNvSpPr>
            <a:spLocks noGrp="1"/>
          </p:cNvSpPr>
          <p:nvPr>
            <p:ph type="ftr" sz="quarter" idx="11"/>
          </p:nvPr>
        </p:nvSpPr>
        <p:spPr/>
        <p:txBody>
          <a:bodyPr/>
          <a:lstStyle/>
          <a:p>
            <a:r>
              <a:rPr lang="en-CA"/>
              <a:t>Geometric interpretations of vectors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dirty="0"/>
          </a:p>
        </p:txBody>
      </p:sp>
      <p:pic>
        <p:nvPicPr>
          <p:cNvPr id="4099" name="Picture 3" descr="C:\Users\Douglas\Desktop\v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553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5410200" y="3657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562600" y="3352800"/>
            <a:ext cx="338554" cy="461665"/>
          </a:xfrm>
          <a:prstGeom prst="rect">
            <a:avLst/>
          </a:prstGeom>
        </p:spPr>
        <p:txBody>
          <a:bodyPr wrap="none">
            <a:spAutoFit/>
          </a:bodyPr>
          <a:lstStyle/>
          <a:p>
            <a:r>
              <a:rPr lang="en-US" sz="2400" b="1" dirty="0">
                <a:solidFill>
                  <a:schemeClr val="bg1"/>
                </a:solidFill>
                <a:latin typeface="Times New Roman" panose="02020603050405020304" pitchFamily="18" charset="0"/>
                <a:cs typeface="Times New Roman" panose="02020603050405020304" pitchFamily="18" charset="0"/>
              </a:rPr>
              <a:t>v</a:t>
            </a:r>
          </a:p>
        </p:txBody>
      </p:sp>
      <p:cxnSp>
        <p:nvCxnSpPr>
          <p:cNvPr id="16" name="Straight Connector 15"/>
          <p:cNvCxnSpPr/>
          <p:nvPr/>
        </p:nvCxnSpPr>
        <p:spPr>
          <a:xfrm flipH="1">
            <a:off x="5012200" y="4900613"/>
            <a:ext cx="436100" cy="135735"/>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1553677545"/>
              </p:ext>
            </p:extLst>
          </p:nvPr>
        </p:nvGraphicFramePr>
        <p:xfrm>
          <a:off x="5894388" y="2795588"/>
          <a:ext cx="1176337" cy="1651000"/>
        </p:xfrm>
        <a:graphic>
          <a:graphicData uri="http://schemas.openxmlformats.org/presentationml/2006/ole">
            <mc:AlternateContent xmlns:mc="http://schemas.openxmlformats.org/markup-compatibility/2006">
              <mc:Choice xmlns:v="urn:schemas-microsoft-com:vml" Requires="v">
                <p:oleObj name="Equation" r:id="rId6" imgW="1066680" imgH="1498320" progId="Equation.DSMT4">
                  <p:embed/>
                </p:oleObj>
              </mc:Choice>
              <mc:Fallback>
                <p:oleObj name="Equation" r:id="rId6" imgW="1066680" imgH="1498320" progId="Equation.DSMT4">
                  <p:embed/>
                  <p:pic>
                    <p:nvPicPr>
                      <p:cNvPr id="0" name=""/>
                      <p:cNvPicPr>
                        <a:picLocks noChangeAspect="1" noChangeArrowheads="1"/>
                      </p:cNvPicPr>
                      <p:nvPr/>
                    </p:nvPicPr>
                    <p:blipFill>
                      <a:blip r:embed="rId7"/>
                      <a:srcRect/>
                      <a:stretch>
                        <a:fillRect/>
                      </a:stretch>
                    </p:blipFill>
                    <p:spPr bwMode="auto">
                      <a:xfrm>
                        <a:off x="5894388" y="2795588"/>
                        <a:ext cx="1176337"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Connector 14"/>
          <p:cNvCxnSpPr/>
          <p:nvPr/>
        </p:nvCxnSpPr>
        <p:spPr>
          <a:xfrm flipH="1" flipV="1">
            <a:off x="4967288" y="4752975"/>
            <a:ext cx="478631" cy="147645"/>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448300" y="3683794"/>
            <a:ext cx="7144" cy="121681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7" name="Audio 2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52531351"/>
      </p:ext>
    </p:extLst>
  </p:cSld>
  <p:clrMapOvr>
    <a:masterClrMapping/>
  </p:clrMapOvr>
  <mc:AlternateContent xmlns:mc="http://schemas.openxmlformats.org/markup-compatibility/2006" xmlns:p14="http://schemas.microsoft.com/office/powerpoint/2010/main">
    <mc:Choice Requires="p14">
      <p:transition spd="slow" p14:dur="2000" advTm="28794"/>
    </mc:Choice>
    <mc:Fallback xmlns="">
      <p:transition spd="slow" advTm="2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4-dimensional vectors</a:t>
            </a:r>
            <a:endParaRPr lang="en-CA" dirty="0"/>
          </a:p>
        </p:txBody>
      </p:sp>
      <p:sp>
        <p:nvSpPr>
          <p:cNvPr id="3" name="Content Placeholder 2"/>
          <p:cNvSpPr>
            <a:spLocks noGrp="1"/>
          </p:cNvSpPr>
          <p:nvPr>
            <p:ph idx="1"/>
          </p:nvPr>
        </p:nvSpPr>
        <p:spPr/>
        <p:txBody>
          <a:bodyPr/>
          <a:lstStyle/>
          <a:p>
            <a:r>
              <a:rPr lang="en-US" dirty="0"/>
              <a:t>It is interesting to interpret a 4</a:t>
            </a:r>
            <a:r>
              <a:rPr lang="en-US" baseline="30000" dirty="0"/>
              <a:t>th</a:t>
            </a:r>
            <a:r>
              <a:rPr lang="en-US" dirty="0"/>
              <a:t> entry as time</a:t>
            </a:r>
          </a:p>
          <a:p>
            <a:pPr lvl="1"/>
            <a:r>
              <a:rPr lang="en-US" dirty="0"/>
              <a:t>This vector occupies this point in the present</a:t>
            </a:r>
          </a:p>
        </p:txBody>
      </p:sp>
      <p:sp>
        <p:nvSpPr>
          <p:cNvPr id="4" name="Footer Placeholder 3"/>
          <p:cNvSpPr>
            <a:spLocks noGrp="1"/>
          </p:cNvSpPr>
          <p:nvPr>
            <p:ph type="ftr" sz="quarter" idx="11"/>
          </p:nvPr>
        </p:nvSpPr>
        <p:spPr/>
        <p:txBody>
          <a:bodyPr/>
          <a:lstStyle/>
          <a:p>
            <a:r>
              <a:rPr lang="en-CA"/>
              <a:t>Geometric interpretations of vectors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dirty="0"/>
          </a:p>
        </p:txBody>
      </p:sp>
      <p:pic>
        <p:nvPicPr>
          <p:cNvPr id="4099" name="Picture 3" descr="C:\Users\Douglas\Desktop\v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553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5410200" y="3657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562600" y="3352800"/>
            <a:ext cx="338554" cy="461665"/>
          </a:xfrm>
          <a:prstGeom prst="rect">
            <a:avLst/>
          </a:prstGeom>
        </p:spPr>
        <p:txBody>
          <a:bodyPr wrap="none">
            <a:spAutoFit/>
          </a:bodyPr>
          <a:lstStyle/>
          <a:p>
            <a:r>
              <a:rPr lang="en-US" sz="2400" b="1" dirty="0">
                <a:solidFill>
                  <a:schemeClr val="bg1"/>
                </a:solidFill>
                <a:latin typeface="Times New Roman" panose="02020603050405020304" pitchFamily="18" charset="0"/>
                <a:cs typeface="Times New Roman" panose="02020603050405020304" pitchFamily="18" charset="0"/>
              </a:rPr>
              <a:t>v</a:t>
            </a:r>
          </a:p>
        </p:txBody>
      </p:sp>
      <p:cxnSp>
        <p:nvCxnSpPr>
          <p:cNvPr id="16" name="Straight Connector 15"/>
          <p:cNvCxnSpPr/>
          <p:nvPr/>
        </p:nvCxnSpPr>
        <p:spPr>
          <a:xfrm flipH="1">
            <a:off x="5012200" y="4900613"/>
            <a:ext cx="436100" cy="135735"/>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935925315"/>
              </p:ext>
            </p:extLst>
          </p:nvPr>
        </p:nvGraphicFramePr>
        <p:xfrm>
          <a:off x="5894388" y="2795588"/>
          <a:ext cx="1176337" cy="1651000"/>
        </p:xfrm>
        <a:graphic>
          <a:graphicData uri="http://schemas.openxmlformats.org/presentationml/2006/ole">
            <mc:AlternateContent xmlns:mc="http://schemas.openxmlformats.org/markup-compatibility/2006">
              <mc:Choice xmlns:v="urn:schemas-microsoft-com:vml" Requires="v">
                <p:oleObj name="Equation" r:id="rId6" imgW="1066680" imgH="1498320" progId="Equation.DSMT4">
                  <p:embed/>
                </p:oleObj>
              </mc:Choice>
              <mc:Fallback>
                <p:oleObj name="Equation" r:id="rId6" imgW="1066680" imgH="1498320" progId="Equation.DSMT4">
                  <p:embed/>
                  <p:pic>
                    <p:nvPicPr>
                      <p:cNvPr id="0" name=""/>
                      <p:cNvPicPr>
                        <a:picLocks noChangeAspect="1" noChangeArrowheads="1"/>
                      </p:cNvPicPr>
                      <p:nvPr/>
                    </p:nvPicPr>
                    <p:blipFill>
                      <a:blip r:embed="rId7"/>
                      <a:srcRect/>
                      <a:stretch>
                        <a:fillRect/>
                      </a:stretch>
                    </p:blipFill>
                    <p:spPr bwMode="auto">
                      <a:xfrm>
                        <a:off x="5894388" y="2795588"/>
                        <a:ext cx="1176337"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Connector 14"/>
          <p:cNvCxnSpPr/>
          <p:nvPr/>
        </p:nvCxnSpPr>
        <p:spPr>
          <a:xfrm flipH="1" flipV="1">
            <a:off x="4967288" y="4752975"/>
            <a:ext cx="478631" cy="147645"/>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448300" y="3683794"/>
            <a:ext cx="7144" cy="121681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61459776"/>
      </p:ext>
    </p:extLst>
  </p:cSld>
  <p:clrMapOvr>
    <a:masterClrMapping/>
  </p:clrMapOvr>
  <mc:AlternateContent xmlns:mc="http://schemas.openxmlformats.org/markup-compatibility/2006" xmlns:p14="http://schemas.microsoft.com/office/powerpoint/2010/main">
    <mc:Choice Requires="p14">
      <p:transition spd="slow" p14:dur="2000" advTm="16997"/>
    </mc:Choice>
    <mc:Fallback xmlns="">
      <p:transition spd="slow" advTm="1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a:t>
            </a:r>
            <a:r>
              <a:rPr lang="en-US" dirty="0"/>
              <a:t>-dimensional vectors</a:t>
            </a:r>
            <a:endParaRPr lang="en-CA" dirty="0"/>
          </a:p>
        </p:txBody>
      </p:sp>
      <p:sp>
        <p:nvSpPr>
          <p:cNvPr id="3" name="Content Placeholder 2"/>
          <p:cNvSpPr>
            <a:spLocks noGrp="1"/>
          </p:cNvSpPr>
          <p:nvPr>
            <p:ph idx="1"/>
          </p:nvPr>
        </p:nvSpPr>
        <p:spPr/>
        <p:txBody>
          <a:bodyPr/>
          <a:lstStyle/>
          <a:p>
            <a:r>
              <a:rPr lang="en-US" dirty="0"/>
              <a:t>Instead, after 3 dimensions,</a:t>
            </a:r>
          </a:p>
          <a:p>
            <a:pPr marL="0" indent="0">
              <a:buNone/>
            </a:pPr>
            <a:r>
              <a:rPr lang="en-US" dirty="0"/>
              <a:t>	it is better to think of an </a:t>
            </a:r>
            <a:r>
              <a:rPr lang="en-US" i="1" dirty="0"/>
              <a:t>n</a:t>
            </a:r>
            <a:r>
              <a:rPr lang="en-US" dirty="0"/>
              <a:t>-dimensional vector</a:t>
            </a:r>
          </a:p>
          <a:p>
            <a:pPr marL="0" indent="0">
              <a:buNone/>
            </a:pPr>
            <a:r>
              <a:rPr lang="en-US" dirty="0"/>
              <a:t>	as a function of </a:t>
            </a:r>
            <a:r>
              <a:rPr lang="en-US" i="1" dirty="0"/>
              <a:t>n</a:t>
            </a:r>
            <a:r>
              <a:rPr lang="en-US" dirty="0"/>
              <a:t> integers</a:t>
            </a:r>
          </a:p>
        </p:txBody>
      </p:sp>
      <p:sp>
        <p:nvSpPr>
          <p:cNvPr id="4" name="Footer Placeholder 3"/>
          <p:cNvSpPr>
            <a:spLocks noGrp="1"/>
          </p:cNvSpPr>
          <p:nvPr>
            <p:ph type="ftr" sz="quarter" idx="11"/>
          </p:nvPr>
        </p:nvSpPr>
        <p:spPr/>
        <p:txBody>
          <a:bodyPr/>
          <a:lstStyle/>
          <a:p>
            <a:r>
              <a:rPr lang="en-CA"/>
              <a:t>Geometric interpretations of vectors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263764" y="3477187"/>
            <a:ext cx="2798070" cy="26727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562600" y="3352800"/>
            <a:ext cx="338554" cy="461665"/>
          </a:xfrm>
          <a:prstGeom prst="rect">
            <a:avLst/>
          </a:prstGeom>
        </p:spPr>
        <p:txBody>
          <a:bodyPr wrap="none">
            <a:spAutoFit/>
          </a:bodyPr>
          <a:lstStyle/>
          <a:p>
            <a:r>
              <a:rPr lang="en-US" sz="2400" b="1" dirty="0">
                <a:solidFill>
                  <a:schemeClr val="bg1"/>
                </a:solidFill>
                <a:latin typeface="Times New Roman" panose="02020603050405020304" pitchFamily="18" charset="0"/>
                <a:cs typeface="Times New Roman" panose="02020603050405020304" pitchFamily="18" charset="0"/>
              </a:rPr>
              <a:t>v</a:t>
            </a:r>
          </a:p>
        </p:txBody>
      </p:sp>
      <p:graphicFrame>
        <p:nvGraphicFramePr>
          <p:cNvPr id="18" name="Object 17"/>
          <p:cNvGraphicFramePr>
            <a:graphicFrameLocks noChangeAspect="1"/>
          </p:cNvGraphicFramePr>
          <p:nvPr>
            <p:extLst>
              <p:ext uri="{D42A27DB-BD31-4B8C-83A1-F6EECF244321}">
                <p14:modId xmlns:p14="http://schemas.microsoft.com/office/powerpoint/2010/main" val="1980098609"/>
              </p:ext>
            </p:extLst>
          </p:nvPr>
        </p:nvGraphicFramePr>
        <p:xfrm>
          <a:off x="5894388" y="2795588"/>
          <a:ext cx="1176337" cy="1651000"/>
        </p:xfrm>
        <a:graphic>
          <a:graphicData uri="http://schemas.openxmlformats.org/presentationml/2006/ole">
            <mc:AlternateContent xmlns:mc="http://schemas.openxmlformats.org/markup-compatibility/2006">
              <mc:Choice xmlns:v="urn:schemas-microsoft-com:vml" Requires="v">
                <p:oleObj name="Equation" r:id="rId6" imgW="1066680" imgH="1498320" progId="Equation.DSMT4">
                  <p:embed/>
                </p:oleObj>
              </mc:Choice>
              <mc:Fallback>
                <p:oleObj name="Equation" r:id="rId6" imgW="1066680" imgH="1498320" progId="Equation.DSMT4">
                  <p:embed/>
                  <p:pic>
                    <p:nvPicPr>
                      <p:cNvPr id="0" name=""/>
                      <p:cNvPicPr>
                        <a:picLocks noChangeAspect="1" noChangeArrowheads="1"/>
                      </p:cNvPicPr>
                      <p:nvPr/>
                    </p:nvPicPr>
                    <p:blipFill>
                      <a:blip r:embed="rId7"/>
                      <a:srcRect/>
                      <a:stretch>
                        <a:fillRect/>
                      </a:stretch>
                    </p:blipFill>
                    <p:spPr bwMode="auto">
                      <a:xfrm>
                        <a:off x="5894388" y="2795588"/>
                        <a:ext cx="1176337"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33821411"/>
      </p:ext>
    </p:extLst>
  </p:cSld>
  <p:clrMapOvr>
    <a:masterClrMapping/>
  </p:clrMapOvr>
  <mc:AlternateContent xmlns:mc="http://schemas.openxmlformats.org/markup-compatibility/2006" xmlns:p14="http://schemas.microsoft.com/office/powerpoint/2010/main">
    <mc:Choice Requires="p14">
      <p:transition spd="slow" p14:dur="2000" advTm="37996"/>
    </mc:Choice>
    <mc:Fallback xmlns="">
      <p:transition spd="slow" advTm="3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a:t>
            </a:r>
            <a:r>
              <a:rPr lang="en-US" dirty="0"/>
              <a:t>-dimensional vectors</a:t>
            </a:r>
            <a:endParaRPr lang="en-CA" dirty="0"/>
          </a:p>
        </p:txBody>
      </p:sp>
      <p:sp>
        <p:nvSpPr>
          <p:cNvPr id="3" name="Content Placeholder 2"/>
          <p:cNvSpPr>
            <a:spLocks noGrp="1"/>
          </p:cNvSpPr>
          <p:nvPr>
            <p:ph idx="1"/>
          </p:nvPr>
        </p:nvSpPr>
        <p:spPr/>
        <p:txBody>
          <a:bodyPr/>
          <a:lstStyle/>
          <a:p>
            <a:r>
              <a:rPr lang="en-US" dirty="0"/>
              <a:t>If you must visualize such a point in 8 dimensions,</a:t>
            </a:r>
          </a:p>
          <a:p>
            <a:pPr marL="0" indent="0">
              <a:buNone/>
            </a:pPr>
            <a:r>
              <a:rPr lang="en-US" dirty="0"/>
              <a:t>	here is one such visualization</a:t>
            </a:r>
          </a:p>
        </p:txBody>
      </p:sp>
      <p:sp>
        <p:nvSpPr>
          <p:cNvPr id="4" name="Footer Placeholder 3"/>
          <p:cNvSpPr>
            <a:spLocks noGrp="1"/>
          </p:cNvSpPr>
          <p:nvPr>
            <p:ph type="ftr" sz="quarter" idx="11"/>
          </p:nvPr>
        </p:nvSpPr>
        <p:spPr/>
        <p:txBody>
          <a:bodyPr/>
          <a:lstStyle/>
          <a:p>
            <a:r>
              <a:rPr lang="en-CA"/>
              <a:t>Geometric interpretations of vectors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43279" y="2892506"/>
            <a:ext cx="3749048" cy="33101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Object 18"/>
          <p:cNvGraphicFramePr>
            <a:graphicFrameLocks noChangeAspect="1"/>
          </p:cNvGraphicFramePr>
          <p:nvPr>
            <p:extLst>
              <p:ext uri="{D42A27DB-BD31-4B8C-83A1-F6EECF244321}">
                <p14:modId xmlns:p14="http://schemas.microsoft.com/office/powerpoint/2010/main" val="2958926385"/>
              </p:ext>
            </p:extLst>
          </p:nvPr>
        </p:nvGraphicFramePr>
        <p:xfrm>
          <a:off x="5748338" y="2786063"/>
          <a:ext cx="1385887" cy="3328987"/>
        </p:xfrm>
        <a:graphic>
          <a:graphicData uri="http://schemas.openxmlformats.org/presentationml/2006/ole">
            <mc:AlternateContent xmlns:mc="http://schemas.openxmlformats.org/markup-compatibility/2006">
              <mc:Choice xmlns:v="urn:schemas-microsoft-com:vml" Requires="v">
                <p:oleObj name="Equation" r:id="rId6" imgW="1257120" imgH="3022560" progId="Equation.DSMT4">
                  <p:embed/>
                </p:oleObj>
              </mc:Choice>
              <mc:Fallback>
                <p:oleObj name="Equation" r:id="rId6" imgW="1257120" imgH="3022560" progId="Equation.DSMT4">
                  <p:embed/>
                  <p:pic>
                    <p:nvPicPr>
                      <p:cNvPr id="0" name=""/>
                      <p:cNvPicPr>
                        <a:picLocks noChangeAspect="1" noChangeArrowheads="1"/>
                      </p:cNvPicPr>
                      <p:nvPr/>
                    </p:nvPicPr>
                    <p:blipFill>
                      <a:blip r:embed="rId7"/>
                      <a:srcRect/>
                      <a:stretch>
                        <a:fillRect/>
                      </a:stretch>
                    </p:blipFill>
                    <p:spPr bwMode="auto">
                      <a:xfrm>
                        <a:off x="5748338" y="2786063"/>
                        <a:ext cx="1385887"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5306520"/>
      </p:ext>
    </p:extLst>
  </p:cSld>
  <p:clrMapOvr>
    <a:masterClrMapping/>
  </p:clrMapOvr>
  <mc:AlternateContent xmlns:mc="http://schemas.openxmlformats.org/markup-compatibility/2006" xmlns:p14="http://schemas.microsoft.com/office/powerpoint/2010/main">
    <mc:Choice Requires="p14">
      <p:transition spd="slow" p14:dur="2000" advTm="45599"/>
    </mc:Choice>
    <mc:Fallback xmlns="">
      <p:transition spd="slow" advTm="45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a:t>
            </a:r>
            <a:r>
              <a:rPr lang="en-US" dirty="0"/>
              <a:t>-dimensional vectors</a:t>
            </a:r>
            <a:endParaRPr lang="en-CA" dirty="0"/>
          </a:p>
        </p:txBody>
      </p:sp>
      <p:sp>
        <p:nvSpPr>
          <p:cNvPr id="3" name="Content Placeholder 2"/>
          <p:cNvSpPr>
            <a:spLocks noGrp="1"/>
          </p:cNvSpPr>
          <p:nvPr>
            <p:ph idx="1"/>
          </p:nvPr>
        </p:nvSpPr>
        <p:spPr/>
        <p:txBody>
          <a:bodyPr/>
          <a:lstStyle/>
          <a:p>
            <a:r>
              <a:rPr lang="en-US" dirty="0"/>
              <a:t>If you must visualize such a point in 8 dimensions,</a:t>
            </a:r>
          </a:p>
          <a:p>
            <a:pPr marL="0" indent="0">
              <a:buNone/>
            </a:pPr>
            <a:r>
              <a:rPr lang="en-US" dirty="0"/>
              <a:t>	here is one such visualization</a:t>
            </a:r>
          </a:p>
        </p:txBody>
      </p:sp>
      <p:sp>
        <p:nvSpPr>
          <p:cNvPr id="4" name="Footer Placeholder 3"/>
          <p:cNvSpPr>
            <a:spLocks noGrp="1"/>
          </p:cNvSpPr>
          <p:nvPr>
            <p:ph type="ftr" sz="quarter" idx="11"/>
          </p:nvPr>
        </p:nvSpPr>
        <p:spPr/>
        <p:txBody>
          <a:bodyPr/>
          <a:lstStyle/>
          <a:p>
            <a:r>
              <a:rPr lang="en-CA"/>
              <a:t>Geometric interpretations of vectors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08595" y="2889522"/>
            <a:ext cx="3680468" cy="33147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Object 18"/>
          <p:cNvGraphicFramePr>
            <a:graphicFrameLocks noChangeAspect="1"/>
          </p:cNvGraphicFramePr>
          <p:nvPr>
            <p:extLst>
              <p:ext uri="{D42A27DB-BD31-4B8C-83A1-F6EECF244321}">
                <p14:modId xmlns:p14="http://schemas.microsoft.com/office/powerpoint/2010/main" val="38176306"/>
              </p:ext>
            </p:extLst>
          </p:nvPr>
        </p:nvGraphicFramePr>
        <p:xfrm>
          <a:off x="5783263" y="2786063"/>
          <a:ext cx="1316037" cy="3328987"/>
        </p:xfrm>
        <a:graphic>
          <a:graphicData uri="http://schemas.openxmlformats.org/presentationml/2006/ole">
            <mc:AlternateContent xmlns:mc="http://schemas.openxmlformats.org/markup-compatibility/2006">
              <mc:Choice xmlns:v="urn:schemas-microsoft-com:vml" Requires="v">
                <p:oleObj name="Equation" r:id="rId6" imgW="1193760" imgH="3022560" progId="Equation.DSMT4">
                  <p:embed/>
                </p:oleObj>
              </mc:Choice>
              <mc:Fallback>
                <p:oleObj name="Equation" r:id="rId6" imgW="1193760" imgH="3022560" progId="Equation.DSMT4">
                  <p:embed/>
                  <p:pic>
                    <p:nvPicPr>
                      <p:cNvPr id="0" name=""/>
                      <p:cNvPicPr>
                        <a:picLocks noChangeAspect="1" noChangeArrowheads="1"/>
                      </p:cNvPicPr>
                      <p:nvPr/>
                    </p:nvPicPr>
                    <p:blipFill>
                      <a:blip r:embed="rId7"/>
                      <a:srcRect/>
                      <a:stretch>
                        <a:fillRect/>
                      </a:stretch>
                    </p:blipFill>
                    <p:spPr bwMode="auto">
                      <a:xfrm>
                        <a:off x="5783263" y="2786063"/>
                        <a:ext cx="1316037"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3266493"/>
      </p:ext>
    </p:extLst>
  </p:cSld>
  <p:clrMapOvr>
    <a:masterClrMapping/>
  </p:clrMapOvr>
  <mc:AlternateContent xmlns:mc="http://schemas.openxmlformats.org/markup-compatibility/2006" xmlns:p14="http://schemas.microsoft.com/office/powerpoint/2010/main">
    <mc:Choice Requires="p14">
      <p:transition spd="slow" p14:dur="2000" advTm="61840"/>
    </mc:Choice>
    <mc:Fallback xmlns="">
      <p:transition spd="slow" advTm="6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a:t>
            </a:r>
            <a:r>
              <a:rPr lang="en-US" dirty="0"/>
              <a:t>-dimensional vectors</a:t>
            </a:r>
            <a:endParaRPr lang="en-CA" dirty="0"/>
          </a:p>
        </p:txBody>
      </p:sp>
      <p:sp>
        <p:nvSpPr>
          <p:cNvPr id="3" name="Content Placeholder 2"/>
          <p:cNvSpPr>
            <a:spLocks noGrp="1"/>
          </p:cNvSpPr>
          <p:nvPr>
            <p:ph idx="1"/>
          </p:nvPr>
        </p:nvSpPr>
        <p:spPr/>
        <p:txBody>
          <a:bodyPr/>
          <a:lstStyle/>
          <a:p>
            <a:r>
              <a:rPr lang="en-US" dirty="0"/>
              <a:t>In general, however, it is best to think of vectors as ordered information</a:t>
            </a:r>
          </a:p>
          <a:p>
            <a:pPr lvl="1"/>
            <a:r>
              <a:rPr lang="en-US" dirty="0"/>
              <a:t>Don’t spend too much time trying to </a:t>
            </a:r>
            <a:r>
              <a:rPr lang="en-US" i="1" dirty="0"/>
              <a:t>visualize </a:t>
            </a:r>
            <a:r>
              <a:rPr lang="en-US" dirty="0"/>
              <a:t>vectors</a:t>
            </a:r>
          </a:p>
          <a:p>
            <a:pPr lvl="1"/>
            <a:r>
              <a:rPr lang="en-US" dirty="0"/>
              <a:t>Each entry of the vector represents something in the real world</a:t>
            </a:r>
          </a:p>
        </p:txBody>
      </p:sp>
      <p:sp>
        <p:nvSpPr>
          <p:cNvPr id="4" name="Footer Placeholder 3"/>
          <p:cNvSpPr>
            <a:spLocks noGrp="1"/>
          </p:cNvSpPr>
          <p:nvPr>
            <p:ph type="ftr" sz="quarter" idx="11"/>
          </p:nvPr>
        </p:nvSpPr>
        <p:spPr/>
        <p:txBody>
          <a:bodyPr/>
          <a:lstStyle/>
          <a:p>
            <a:r>
              <a:rPr lang="en-CA"/>
              <a:t>Geometric interpretations of vectors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19" name="Object 18"/>
          <p:cNvGraphicFramePr>
            <a:graphicFrameLocks noChangeAspect="1"/>
          </p:cNvGraphicFramePr>
          <p:nvPr>
            <p:extLst>
              <p:ext uri="{D42A27DB-BD31-4B8C-83A1-F6EECF244321}">
                <p14:modId xmlns:p14="http://schemas.microsoft.com/office/powerpoint/2010/main" val="99564123"/>
              </p:ext>
            </p:extLst>
          </p:nvPr>
        </p:nvGraphicFramePr>
        <p:xfrm>
          <a:off x="1918818" y="3984398"/>
          <a:ext cx="1400175" cy="1651000"/>
        </p:xfrm>
        <a:graphic>
          <a:graphicData uri="http://schemas.openxmlformats.org/presentationml/2006/ole">
            <mc:AlternateContent xmlns:mc="http://schemas.openxmlformats.org/markup-compatibility/2006">
              <mc:Choice xmlns:v="urn:schemas-microsoft-com:vml" Requires="v">
                <p:oleObj name="Equation" r:id="rId5" imgW="1269720" imgH="1498320" progId="Equation.DSMT4">
                  <p:embed/>
                </p:oleObj>
              </mc:Choice>
              <mc:Fallback>
                <p:oleObj name="Equation" r:id="rId5" imgW="1269720" imgH="1498320" progId="Equation.DSMT4">
                  <p:embed/>
                  <p:pic>
                    <p:nvPicPr>
                      <p:cNvPr id="0" name=""/>
                      <p:cNvPicPr>
                        <a:picLocks noChangeAspect="1" noChangeArrowheads="1"/>
                      </p:cNvPicPr>
                      <p:nvPr/>
                    </p:nvPicPr>
                    <p:blipFill>
                      <a:blip r:embed="rId6"/>
                      <a:srcRect/>
                      <a:stretch>
                        <a:fillRect/>
                      </a:stretch>
                    </p:blipFill>
                    <p:spPr bwMode="auto">
                      <a:xfrm>
                        <a:off x="1918818" y="3984398"/>
                        <a:ext cx="14001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00218618"/>
              </p:ext>
            </p:extLst>
          </p:nvPr>
        </p:nvGraphicFramePr>
        <p:xfrm>
          <a:off x="5924562" y="3145404"/>
          <a:ext cx="1316038" cy="3328988"/>
        </p:xfrm>
        <a:graphic>
          <a:graphicData uri="http://schemas.openxmlformats.org/presentationml/2006/ole">
            <mc:AlternateContent xmlns:mc="http://schemas.openxmlformats.org/markup-compatibility/2006">
              <mc:Choice xmlns:v="urn:schemas-microsoft-com:vml" Requires="v">
                <p:oleObj name="Equation" r:id="rId7" imgW="1193760" imgH="3022560" progId="Equation.DSMT4">
                  <p:embed/>
                </p:oleObj>
              </mc:Choice>
              <mc:Fallback>
                <p:oleObj name="Equation" r:id="rId7" imgW="1193760" imgH="3022560" progId="Equation.DSMT4">
                  <p:embed/>
                  <p:pic>
                    <p:nvPicPr>
                      <p:cNvPr id="0" name="Object 18"/>
                      <p:cNvPicPr>
                        <a:picLocks noChangeAspect="1" noChangeArrowheads="1"/>
                      </p:cNvPicPr>
                      <p:nvPr/>
                    </p:nvPicPr>
                    <p:blipFill>
                      <a:blip r:embed="rId8"/>
                      <a:srcRect/>
                      <a:stretch>
                        <a:fillRect/>
                      </a:stretch>
                    </p:blipFill>
                    <p:spPr bwMode="auto">
                      <a:xfrm>
                        <a:off x="5924562" y="3145404"/>
                        <a:ext cx="1316038"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07478562"/>
              </p:ext>
            </p:extLst>
          </p:nvPr>
        </p:nvGraphicFramePr>
        <p:xfrm>
          <a:off x="4006623" y="3145405"/>
          <a:ext cx="1385887" cy="3328987"/>
        </p:xfrm>
        <a:graphic>
          <a:graphicData uri="http://schemas.openxmlformats.org/presentationml/2006/ole">
            <mc:AlternateContent xmlns:mc="http://schemas.openxmlformats.org/markup-compatibility/2006">
              <mc:Choice xmlns:v="urn:schemas-microsoft-com:vml" Requires="v">
                <p:oleObj name="Equation" r:id="rId9" imgW="1257120" imgH="3022560" progId="Equation.DSMT4">
                  <p:embed/>
                </p:oleObj>
              </mc:Choice>
              <mc:Fallback>
                <p:oleObj name="Equation" r:id="rId9" imgW="1257120" imgH="3022560" progId="Equation.DSMT4">
                  <p:embed/>
                  <p:pic>
                    <p:nvPicPr>
                      <p:cNvPr id="0"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6623" y="3145405"/>
                        <a:ext cx="1385887"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8429935"/>
      </p:ext>
    </p:extLst>
  </p:cSld>
  <p:clrMapOvr>
    <a:masterClrMapping/>
  </p:clrMapOvr>
  <mc:AlternateContent xmlns:mc="http://schemas.openxmlformats.org/markup-compatibility/2006" xmlns:p14="http://schemas.microsoft.com/office/powerpoint/2010/main">
    <mc:Choice Requires="p14">
      <p:transition spd="slow" p14:dur="2000" advTm="90692"/>
    </mc:Choice>
    <mc:Fallback xmlns="">
      <p:transition spd="slow" advTm="90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Seen interpretations of 4-dimensional vectors</a:t>
            </a:r>
          </a:p>
          <a:p>
            <a:pPr lvl="1"/>
            <a:r>
              <a:rPr lang="en-US" dirty="0"/>
              <a:t>Seen a possible interpretation of higher-dimensional vectors</a:t>
            </a:r>
          </a:p>
          <a:p>
            <a:pPr lvl="1"/>
            <a:r>
              <a:rPr lang="en-US" dirty="0"/>
              <a:t>Understand this is useful only if there is some sort of periodic relationship between the values</a:t>
            </a:r>
          </a:p>
          <a:p>
            <a:pPr lvl="2"/>
            <a:r>
              <a:rPr lang="en-US" dirty="0"/>
              <a:t>Temporal or spatial</a:t>
            </a:r>
          </a:p>
        </p:txBody>
      </p:sp>
      <p:sp>
        <p:nvSpPr>
          <p:cNvPr id="4" name="Footer Placeholder 3"/>
          <p:cNvSpPr>
            <a:spLocks noGrp="1"/>
          </p:cNvSpPr>
          <p:nvPr>
            <p:ph type="ftr" sz="quarter" idx="11"/>
          </p:nvPr>
        </p:nvSpPr>
        <p:spPr/>
        <p:txBody>
          <a:bodyPr/>
          <a:lstStyle/>
          <a:p>
            <a:r>
              <a:rPr lang="en-CA"/>
              <a:t>Geometric interpretations of vectors</a:t>
            </a:r>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xmlns:p14="http://schemas.microsoft.com/office/powerpoint/2010/main">
    <mc:Choice Requires="p14">
      <p:transition spd="slow" p14:dur="2000" advTm="60604"/>
    </mc:Choice>
    <mc:Fallback xmlns="">
      <p:transition spd="slow" advTm="6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7"/>
</p:tagLst>
</file>

<file path=ppt/tags/tag2.xml><?xml version="1.0" encoding="utf-8"?>
<p:tagLst xmlns:a="http://schemas.openxmlformats.org/drawingml/2006/main" xmlns:r="http://schemas.openxmlformats.org/officeDocument/2006/relationships" xmlns:p="http://schemas.openxmlformats.org/presentationml/2006/main">
  <p:tag name="TIMING" val="|7.6|16.6|12.5"/>
</p:tagLst>
</file>

<file path=ppt/tags/tag3.xml><?xml version="1.0" encoding="utf-8"?>
<p:tagLst xmlns:a="http://schemas.openxmlformats.org/drawingml/2006/main" xmlns:r="http://schemas.openxmlformats.org/officeDocument/2006/relationships" xmlns:p="http://schemas.openxmlformats.org/presentationml/2006/main">
  <p:tag name="TIMING" val="|7.6|16.6|12.5"/>
</p:tagLst>
</file>

<file path=ppt/tags/tag4.xml><?xml version="1.0" encoding="utf-8"?>
<p:tagLst xmlns:a="http://schemas.openxmlformats.org/drawingml/2006/main" xmlns:r="http://schemas.openxmlformats.org/officeDocument/2006/relationships" xmlns:p="http://schemas.openxmlformats.org/presentationml/2006/main">
  <p:tag name="TIMING" val="|7.6|16.6|12.5"/>
</p:tagLst>
</file>

<file path=ppt/tags/tag5.xml><?xml version="1.0" encoding="utf-8"?>
<p:tagLst xmlns:a="http://schemas.openxmlformats.org/drawingml/2006/main" xmlns:r="http://schemas.openxmlformats.org/officeDocument/2006/relationships" xmlns:p="http://schemas.openxmlformats.org/presentationml/2006/main">
  <p:tag name="TIMING" val="|7.6|16.6|12.5"/>
</p:tagLst>
</file>

<file path=ppt/tags/tag6.xml><?xml version="1.0" encoding="utf-8"?>
<p:tagLst xmlns:a="http://schemas.openxmlformats.org/drawingml/2006/main" xmlns:r="http://schemas.openxmlformats.org/officeDocument/2006/relationships" xmlns:p="http://schemas.openxmlformats.org/presentationml/2006/main">
  <p:tag name="TIMING" val="|7.6|16.6|1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17496</TotalTime>
  <Words>472</Words>
  <Application>Microsoft Office PowerPoint</Application>
  <PresentationFormat>On-screen Show (4:3)</PresentationFormat>
  <Paragraphs>70</Paragraphs>
  <Slides>13</Slides>
  <Notes>0</Notes>
  <HiddenSlides>0</HiddenSlides>
  <MMClips>13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3" baseType="lpstr">
      <vt:lpstr>Arial</vt:lpstr>
      <vt:lpstr>Bookman Old Style</vt:lpstr>
      <vt:lpstr>Calibri</vt:lpstr>
      <vt:lpstr>Cambria</vt:lpstr>
      <vt:lpstr>Consolas</vt:lpstr>
      <vt:lpstr>Constantia</vt:lpstr>
      <vt:lpstr>Georgia</vt:lpstr>
      <vt:lpstr>Times New Roman</vt:lpstr>
      <vt:lpstr>Office Theme</vt:lpstr>
      <vt:lpstr>Equation</vt:lpstr>
      <vt:lpstr>2.1.4 Geometric interpretation of real higher-dimensional vectors</vt:lpstr>
      <vt:lpstr>Introduction</vt:lpstr>
      <vt:lpstr>4-dimensional vectors</vt:lpstr>
      <vt:lpstr>4-dimensional vectors</vt:lpstr>
      <vt:lpstr>n-dimensional vectors</vt:lpstr>
      <vt:lpstr>n-dimensional vectors</vt:lpstr>
      <vt:lpstr>n-dimensional vectors</vt:lpstr>
      <vt:lpstr>n-dimensional vectors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411</cp:revision>
  <dcterms:created xsi:type="dcterms:W3CDTF">2020-04-30T19:27:29Z</dcterms:created>
  <dcterms:modified xsi:type="dcterms:W3CDTF">2022-10-01T14:50:07Z</dcterms:modified>
</cp:coreProperties>
</file>